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2" r:id="rId3"/>
    <p:sldId id="263" r:id="rId4"/>
    <p:sldId id="264" r:id="rId5"/>
    <p:sldId id="265" r:id="rId6"/>
    <p:sldId id="280" r:id="rId7"/>
    <p:sldId id="284" r:id="rId8"/>
    <p:sldId id="268" r:id="rId9"/>
    <p:sldId id="285" r:id="rId10"/>
    <p:sldId id="286" r:id="rId11"/>
    <p:sldId id="277" r:id="rId12"/>
    <p:sldId id="276" r:id="rId13"/>
    <p:sldId id="275" r:id="rId14"/>
    <p:sldId id="273" r:id="rId15"/>
    <p:sldId id="271" r:id="rId16"/>
    <p:sldId id="269" r:id="rId17"/>
    <p:sldId id="270" r:id="rId18"/>
    <p:sldId id="283" r:id="rId19"/>
    <p:sldId id="279" r:id="rId20"/>
    <p:sldId id="278" r:id="rId21"/>
    <p:sldId id="272" r:id="rId22"/>
    <p:sldId id="260" r:id="rId23"/>
    <p:sldId id="266" r:id="rId24"/>
    <p:sldId id="287"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35" autoAdjust="0"/>
    <p:restoredTop sz="94660"/>
  </p:normalViewPr>
  <p:slideViewPr>
    <p:cSldViewPr snapToGrid="0">
      <p:cViewPr varScale="1">
        <p:scale>
          <a:sx n="86" d="100"/>
          <a:sy n="86" d="100"/>
        </p:scale>
        <p:origin x="269"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530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952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328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33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54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511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858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43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950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61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9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1/26/2019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7900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TALKS-ALL\Sabbath%20Jan%202019\CV%20talk%20vid%20pp.wmv" TargetMode="External"/><Relationship Id="rId1" Type="http://schemas.microsoft.com/office/2007/relationships/media" Target="file:///D:\TALKS-ALL\Sabbath%20Jan%202019\CV%20talk%20vid%20pp.wmv"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5006"/>
            <a:ext cx="10972800" cy="1143000"/>
          </a:xfrm>
        </p:spPr>
        <p:txBody>
          <a:bodyPr>
            <a:normAutofit/>
          </a:bodyPr>
          <a:lstStyle/>
          <a:p>
            <a:r>
              <a:rPr lang="en-US" sz="5400" b="1" dirty="0">
                <a:solidFill>
                  <a:srgbClr val="FFC000"/>
                </a:solidFill>
              </a:rPr>
              <a:t>SABBATH</a:t>
            </a:r>
          </a:p>
        </p:txBody>
      </p:sp>
      <p:sp>
        <p:nvSpPr>
          <p:cNvPr id="3" name="Content Placeholder 2"/>
          <p:cNvSpPr>
            <a:spLocks noGrp="1"/>
          </p:cNvSpPr>
          <p:nvPr>
            <p:ph idx="1"/>
          </p:nvPr>
        </p:nvSpPr>
        <p:spPr>
          <a:xfrm>
            <a:off x="609600" y="3150524"/>
            <a:ext cx="10972800" cy="2805545"/>
          </a:xfrm>
        </p:spPr>
        <p:txBody>
          <a:bodyPr/>
          <a:lstStyle/>
          <a:p>
            <a:pPr marL="0" indent="0" algn="ctr">
              <a:buNone/>
            </a:pPr>
            <a:r>
              <a:rPr lang="en-US" sz="4000" dirty="0">
                <a:solidFill>
                  <a:srgbClr val="FFFF00"/>
                </a:solidFill>
              </a:rPr>
              <a:t>Does the day truly matter?</a:t>
            </a:r>
          </a:p>
          <a:p>
            <a:pPr marL="0" indent="0" algn="ctr">
              <a:buNone/>
            </a:pPr>
            <a:endParaRPr lang="en-US" dirty="0">
              <a:solidFill>
                <a:srgbClr val="FFFF00"/>
              </a:solidFill>
            </a:endParaRPr>
          </a:p>
          <a:p>
            <a:pPr marL="0" indent="0" algn="ctr">
              <a:buNone/>
            </a:pPr>
            <a:r>
              <a:rPr lang="en-US" sz="4000" dirty="0">
                <a:solidFill>
                  <a:srgbClr val="FFFF00"/>
                </a:solidFill>
              </a:rPr>
              <a:t>Is it an arbitrary loyalty test?</a:t>
            </a:r>
          </a:p>
        </p:txBody>
      </p:sp>
    </p:spTree>
    <p:extLst>
      <p:ext uri="{BB962C8B-B14F-4D97-AF65-F5344CB8AC3E}">
        <p14:creationId xmlns:p14="http://schemas.microsoft.com/office/powerpoint/2010/main" val="426981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048000" y="2532473"/>
            <a:ext cx="6096000" cy="2729337"/>
          </a:xfrm>
          <a:prstGeom prst="rect">
            <a:avLst/>
          </a:prstGeom>
        </p:spPr>
        <p:txBody>
          <a:bodyPr>
            <a:spAutoFit/>
          </a:bodyPr>
          <a:lstStyle/>
          <a:p>
            <a:pPr>
              <a:lnSpc>
                <a:spcPct val="107000"/>
              </a:lnSpc>
            </a:pPr>
            <a:r>
              <a:rPr lang="en-US" sz="2400" dirty="0">
                <a:solidFill>
                  <a:srgbClr val="FFFF00"/>
                </a:solidFill>
                <a:latin typeface="AdvOT46dcae81"/>
                <a:ea typeface="Calibri" panose="020F0502020204030204" pitchFamily="34" charset="0"/>
                <a:cs typeface="AdvOT46dcae81"/>
              </a:rPr>
              <a:t>These biological rhythms are displayed at various levels of organization in</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FFFF00"/>
                </a:solidFill>
                <a:latin typeface="AdvOT46dcae81"/>
                <a:ea typeface="Calibri" panose="020F0502020204030204" pitchFamily="34" charset="0"/>
                <a:cs typeface="AdvOT46dcae81"/>
              </a:rPr>
              <a:t>diverse species </a:t>
            </a:r>
            <a:r>
              <a:rPr lang="en-US" sz="2400" dirty="0">
                <a:solidFill>
                  <a:srgbClr val="FFFF00"/>
                </a:solidFill>
                <a:latin typeface="AdvOT46dcae81+20"/>
                <a:ea typeface="Calibri" panose="020F0502020204030204" pitchFamily="34" charset="0"/>
                <a:cs typeface="AdvOT46dcae81+20"/>
              </a:rPr>
              <a:t>– </a:t>
            </a:r>
            <a:r>
              <a:rPr lang="en-US" sz="2400" dirty="0">
                <a:solidFill>
                  <a:srgbClr val="FFFF00"/>
                </a:solidFill>
                <a:latin typeface="AdvOT46dcae81"/>
                <a:ea typeface="Calibri" panose="020F0502020204030204" pitchFamily="34" charset="0"/>
                <a:cs typeface="AdvOT46dcae81"/>
              </a:rPr>
              <a:t>from the unicellular sea algae of </a:t>
            </a:r>
            <a:r>
              <a:rPr lang="en-US" sz="2400" dirty="0" err="1">
                <a:solidFill>
                  <a:srgbClr val="FFFF00"/>
                </a:solidFill>
                <a:latin typeface="AdvOT65f8a23b.I"/>
                <a:ea typeface="Calibri" panose="020F0502020204030204" pitchFamily="34" charset="0"/>
                <a:cs typeface="AdvOT65f8a23b.I"/>
              </a:rPr>
              <a:t>Acetabularia</a:t>
            </a:r>
            <a:r>
              <a:rPr lang="en-US" sz="2400" dirty="0">
                <a:solidFill>
                  <a:srgbClr val="FFFF00"/>
                </a:solidFill>
                <a:latin typeface="AdvOT65f8a23b.I"/>
                <a:ea typeface="Calibri" panose="020F0502020204030204" pitchFamily="34" charset="0"/>
                <a:cs typeface="AdvOT65f8a23b.I"/>
              </a:rPr>
              <a:t> </a:t>
            </a:r>
            <a:r>
              <a:rPr lang="en-US" sz="2400" dirty="0">
                <a:solidFill>
                  <a:srgbClr val="FFFF00"/>
                </a:solidFill>
                <a:latin typeface="AdvOT46dcae81"/>
                <a:ea typeface="Calibri" panose="020F0502020204030204" pitchFamily="34" charset="0"/>
                <a:cs typeface="AdvOT46dcae81"/>
              </a:rPr>
              <a:t>and </a:t>
            </a:r>
            <a:r>
              <a:rPr lang="en-US" sz="2400" dirty="0" err="1">
                <a:solidFill>
                  <a:srgbClr val="FFFF00"/>
                </a:solidFill>
                <a:latin typeface="AdvOT65f8a23b.I"/>
                <a:ea typeface="Calibri" panose="020F0502020204030204" pitchFamily="34" charset="0"/>
                <a:cs typeface="AdvOT65f8a23b.I"/>
              </a:rPr>
              <a:t>Goniaulax</a:t>
            </a:r>
            <a:r>
              <a:rPr lang="en-US" sz="2400" dirty="0">
                <a:solidFill>
                  <a:srgbClr val="FFFF00"/>
                </a:solidFill>
                <a:latin typeface="AdvOT65f8a23b.I"/>
                <a:ea typeface="Calibri" panose="020F0502020204030204" pitchFamily="34" charset="0"/>
                <a:cs typeface="AdvOT65f8a23b.I"/>
              </a:rPr>
              <a:t> </a:t>
            </a:r>
            <a:r>
              <a:rPr lang="en-US" sz="2400" dirty="0">
                <a:solidFill>
                  <a:srgbClr val="FFFF00"/>
                </a:solidFill>
                <a:latin typeface="AdvOT46dcae81"/>
                <a:ea typeface="Calibri" panose="020F0502020204030204" pitchFamily="34" charset="0"/>
                <a:cs typeface="AdvOT46dcae81"/>
              </a:rPr>
              <a:t>to plants, insects, fish, birds and mammals, including man </a:t>
            </a:r>
            <a:r>
              <a:rPr lang="en-US" sz="2400" dirty="0">
                <a:solidFill>
                  <a:srgbClr val="FFFF00"/>
                </a:solidFill>
                <a:latin typeface="AdvOT46dcae81+20"/>
                <a:ea typeface="Calibri" panose="020F0502020204030204" pitchFamily="34" charset="0"/>
                <a:cs typeface="AdvOT46dcae81+20"/>
              </a:rPr>
              <a:t>– </a:t>
            </a:r>
            <a:r>
              <a:rPr lang="en-US" sz="2400" dirty="0">
                <a:solidFill>
                  <a:srgbClr val="FFFF00"/>
                </a:solidFill>
                <a:latin typeface="AdvOT46dcae81"/>
                <a:ea typeface="Calibri" panose="020F0502020204030204" pitchFamily="34" charset="0"/>
                <a:cs typeface="AdvOT46dcae81"/>
              </a:rPr>
              <a:t>under natural as well as artificial (i.e. </a:t>
            </a:r>
            <a:r>
              <a:rPr lang="en-US" sz="2400" dirty="0">
                <a:solidFill>
                  <a:srgbClr val="FF0000"/>
                </a:solidFill>
                <a:latin typeface="AdvOT46dcae81"/>
                <a:ea typeface="Calibri" panose="020F0502020204030204" pitchFamily="34" charset="0"/>
                <a:cs typeface="AdvOT46dcae81"/>
              </a:rPr>
              <a:t>constant</a:t>
            </a:r>
            <a:r>
              <a:rPr lang="en-US" sz="2400" dirty="0">
                <a:solidFill>
                  <a:srgbClr val="FFFF00"/>
                </a:solidFill>
                <a:latin typeface="AdvOT46dcae81"/>
                <a:ea typeface="Calibri" panose="020F0502020204030204" pitchFamily="34" charset="0"/>
                <a:cs typeface="AdvOT46dcae81"/>
              </a:rPr>
              <a:t>) conditions</a:t>
            </a:r>
            <a:endParaRPr lang="en-US" sz="2400" dirty="0">
              <a:solidFill>
                <a:srgbClr val="FFFF00"/>
              </a:solidFill>
            </a:endParaRPr>
          </a:p>
        </p:txBody>
      </p:sp>
    </p:spTree>
    <p:extLst>
      <p:ext uri="{BB962C8B-B14F-4D97-AF65-F5344CB8AC3E}">
        <p14:creationId xmlns:p14="http://schemas.microsoft.com/office/powerpoint/2010/main" val="227875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Snagit_PPTAC" descr="PPTAC.png"/>
          <p:cNvPicPr>
            <a:picLocks noChangeAspect="1"/>
          </p:cNvPicPr>
          <p:nvPr/>
        </p:nvPicPr>
        <p:blipFill>
          <a:blip r:embed="rId2" cstate="print"/>
          <a:stretch>
            <a:fillRect/>
          </a:stretch>
        </p:blipFill>
        <p:spPr>
          <a:xfrm>
            <a:off x="3429000" y="5562600"/>
            <a:ext cx="5400000" cy="304762"/>
          </a:xfrm>
          <a:prstGeom prst="rect">
            <a:avLst/>
          </a:prstGeom>
        </p:spPr>
      </p:pic>
      <p:pic>
        <p:nvPicPr>
          <p:cNvPr id="8" name="Snagit_PPT65E" descr="PPT65E.png"/>
          <p:cNvPicPr>
            <a:picLocks noGrp="1" noChangeAspect="1"/>
          </p:cNvPicPr>
          <p:nvPr>
            <p:ph idx="1"/>
          </p:nvPr>
        </p:nvPicPr>
        <p:blipFill>
          <a:blip r:embed="rId3" cstate="print"/>
          <a:stretch>
            <a:fillRect/>
          </a:stretch>
        </p:blipFill>
        <p:spPr>
          <a:xfrm>
            <a:off x="2057400" y="1066800"/>
            <a:ext cx="8095489" cy="3962400"/>
          </a:xfrm>
        </p:spPr>
      </p:pic>
    </p:spTree>
    <p:extLst>
      <p:ext uri="{BB962C8B-B14F-4D97-AF65-F5344CB8AC3E}">
        <p14:creationId xmlns:p14="http://schemas.microsoft.com/office/powerpoint/2010/main" val="2754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A4" descr="PPTA4.png"/>
          <p:cNvPicPr>
            <a:picLocks noGrp="1" noChangeAspect="1"/>
          </p:cNvPicPr>
          <p:nvPr>
            <p:ph idx="1"/>
          </p:nvPr>
        </p:nvPicPr>
        <p:blipFill>
          <a:blip r:embed="rId2" cstate="print"/>
          <a:stretch>
            <a:fillRect/>
          </a:stretch>
        </p:blipFill>
        <p:spPr>
          <a:xfrm>
            <a:off x="2971800" y="533401"/>
            <a:ext cx="6314286" cy="5952381"/>
          </a:xfrm>
        </p:spPr>
      </p:pic>
    </p:spTree>
    <p:extLst>
      <p:ext uri="{BB962C8B-B14F-4D97-AF65-F5344CB8AC3E}">
        <p14:creationId xmlns:p14="http://schemas.microsoft.com/office/powerpoint/2010/main" val="271465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F5E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7505" y="65341"/>
            <a:ext cx="7716989" cy="2558235"/>
          </a:xfrm>
        </p:spPr>
      </p:pic>
      <p:pic>
        <p:nvPicPr>
          <p:cNvPr id="5" name="Snagit_PPTEFE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378" y="2623576"/>
            <a:ext cx="3763569" cy="4032034"/>
          </a:xfrm>
          <a:prstGeom prst="rect">
            <a:avLst/>
          </a:prstGeom>
        </p:spPr>
      </p:pic>
      <p:sp>
        <p:nvSpPr>
          <p:cNvPr id="6" name="TextBox 5"/>
          <p:cNvSpPr txBox="1"/>
          <p:nvPr/>
        </p:nvSpPr>
        <p:spPr>
          <a:xfrm>
            <a:off x="7311045" y="6222076"/>
            <a:ext cx="4621875" cy="369332"/>
          </a:xfrm>
          <a:prstGeom prst="rect">
            <a:avLst/>
          </a:prstGeom>
          <a:noFill/>
        </p:spPr>
        <p:txBody>
          <a:bodyPr wrap="square" rtlCol="0">
            <a:spAutoFit/>
          </a:bodyPr>
          <a:lstStyle/>
          <a:p>
            <a:r>
              <a:rPr lang="en-US" dirty="0">
                <a:solidFill>
                  <a:srgbClr val="FF0000"/>
                </a:solidFill>
              </a:rPr>
              <a:t>Nature Medicine | VOL 24 | DECEMBER 2018</a:t>
            </a:r>
          </a:p>
        </p:txBody>
      </p:sp>
    </p:spTree>
    <p:extLst>
      <p:ext uri="{BB962C8B-B14F-4D97-AF65-F5344CB8AC3E}">
        <p14:creationId xmlns:p14="http://schemas.microsoft.com/office/powerpoint/2010/main" val="391727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6A5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4143" y="1249100"/>
            <a:ext cx="10623714" cy="3289649"/>
          </a:xfrm>
        </p:spPr>
      </p:pic>
      <p:sp>
        <p:nvSpPr>
          <p:cNvPr id="5" name="TextBox 4"/>
          <p:cNvSpPr txBox="1"/>
          <p:nvPr/>
        </p:nvSpPr>
        <p:spPr>
          <a:xfrm>
            <a:off x="3591791" y="5810595"/>
            <a:ext cx="5008418" cy="369332"/>
          </a:xfrm>
          <a:prstGeom prst="rect">
            <a:avLst/>
          </a:prstGeom>
          <a:noFill/>
        </p:spPr>
        <p:txBody>
          <a:bodyPr wrap="square" rtlCol="0">
            <a:spAutoFit/>
          </a:bodyPr>
          <a:lstStyle/>
          <a:p>
            <a:pPr algn="ctr"/>
            <a:r>
              <a:rPr lang="en-US" dirty="0">
                <a:solidFill>
                  <a:srgbClr val="FF0000"/>
                </a:solidFill>
              </a:rPr>
              <a:t>Free Radical Biology and Medicine 119 (2018) 8–16</a:t>
            </a:r>
          </a:p>
        </p:txBody>
      </p:sp>
    </p:spTree>
    <p:extLst>
      <p:ext uri="{BB962C8B-B14F-4D97-AF65-F5344CB8AC3E}">
        <p14:creationId xmlns:p14="http://schemas.microsoft.com/office/powerpoint/2010/main" val="4666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92D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3694" y="925179"/>
            <a:ext cx="8764611" cy="4108177"/>
          </a:xfrm>
        </p:spPr>
      </p:pic>
      <p:sp>
        <p:nvSpPr>
          <p:cNvPr id="5" name="TextBox 4"/>
          <p:cNvSpPr txBox="1"/>
          <p:nvPr/>
        </p:nvSpPr>
        <p:spPr>
          <a:xfrm>
            <a:off x="3581399" y="5683897"/>
            <a:ext cx="5029200" cy="369332"/>
          </a:xfrm>
          <a:prstGeom prst="rect">
            <a:avLst/>
          </a:prstGeom>
          <a:noFill/>
        </p:spPr>
        <p:txBody>
          <a:bodyPr wrap="square" rtlCol="0">
            <a:spAutoFit/>
          </a:bodyPr>
          <a:lstStyle/>
          <a:p>
            <a:r>
              <a:rPr lang="en-US" dirty="0">
                <a:solidFill>
                  <a:srgbClr val="FF0000"/>
                </a:solidFill>
              </a:rPr>
              <a:t>Trends in Genetics, December 2018, Vol. 34, No. 12</a:t>
            </a:r>
          </a:p>
        </p:txBody>
      </p:sp>
    </p:spTree>
    <p:extLst>
      <p:ext uri="{BB962C8B-B14F-4D97-AF65-F5344CB8AC3E}">
        <p14:creationId xmlns:p14="http://schemas.microsoft.com/office/powerpoint/2010/main" val="256819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501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051" y="346377"/>
            <a:ext cx="9677897" cy="2336920"/>
          </a:xfrm>
        </p:spPr>
      </p:pic>
      <p:sp>
        <p:nvSpPr>
          <p:cNvPr id="5" name="TextBox 4"/>
          <p:cNvSpPr txBox="1"/>
          <p:nvPr/>
        </p:nvSpPr>
        <p:spPr>
          <a:xfrm>
            <a:off x="1257051" y="3278240"/>
            <a:ext cx="9844596" cy="2062103"/>
          </a:xfrm>
          <a:prstGeom prst="rect">
            <a:avLst/>
          </a:prstGeom>
          <a:noFill/>
        </p:spPr>
        <p:txBody>
          <a:bodyPr wrap="square" rtlCol="0">
            <a:spAutoFit/>
          </a:bodyPr>
          <a:lstStyle/>
          <a:p>
            <a:r>
              <a:rPr lang="en-US" sz="3200" dirty="0">
                <a:solidFill>
                  <a:srgbClr val="FFFF00"/>
                </a:solidFill>
              </a:rPr>
              <a:t>Disturbances in the </a:t>
            </a:r>
            <a:r>
              <a:rPr lang="en-US" sz="3200" u="sng" dirty="0">
                <a:solidFill>
                  <a:srgbClr val="FFFF00"/>
                </a:solidFill>
              </a:rPr>
              <a:t>communication between the plethora of body clocks</a:t>
            </a:r>
            <a:r>
              <a:rPr lang="en-US" sz="3200" dirty="0">
                <a:solidFill>
                  <a:srgbClr val="FFFF00"/>
                </a:solidFill>
              </a:rPr>
              <a:t> can desynchronize the circadian system, which is believed to contribute to the development of diseases such as obesity and neuropsychiatric disorders.</a:t>
            </a:r>
          </a:p>
        </p:txBody>
      </p:sp>
      <p:sp>
        <p:nvSpPr>
          <p:cNvPr id="6" name="TextBox 5"/>
          <p:cNvSpPr txBox="1"/>
          <p:nvPr/>
        </p:nvSpPr>
        <p:spPr>
          <a:xfrm>
            <a:off x="4595552" y="5914503"/>
            <a:ext cx="3000894" cy="369332"/>
          </a:xfrm>
          <a:prstGeom prst="rect">
            <a:avLst/>
          </a:prstGeom>
          <a:noFill/>
        </p:spPr>
        <p:txBody>
          <a:bodyPr wrap="square" rtlCol="0">
            <a:spAutoFit/>
          </a:bodyPr>
          <a:lstStyle/>
          <a:p>
            <a:r>
              <a:rPr lang="en-US" dirty="0">
                <a:solidFill>
                  <a:srgbClr val="FF0000"/>
                </a:solidFill>
              </a:rPr>
              <a:t>Neuron. Vol 74, April 26, 2012</a:t>
            </a:r>
          </a:p>
        </p:txBody>
      </p:sp>
    </p:spTree>
    <p:extLst>
      <p:ext uri="{BB962C8B-B14F-4D97-AF65-F5344CB8AC3E}">
        <p14:creationId xmlns:p14="http://schemas.microsoft.com/office/powerpoint/2010/main" val="338190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983" y="5216236"/>
            <a:ext cx="6075219" cy="1334511"/>
          </a:xfrm>
        </p:spPr>
        <p:txBody>
          <a:bodyPr>
            <a:normAutofit/>
          </a:bodyPr>
          <a:lstStyle/>
          <a:p>
            <a:r>
              <a:rPr lang="en-US" sz="1400" dirty="0">
                <a:solidFill>
                  <a:srgbClr val="FF0000"/>
                </a:solidFill>
              </a:rPr>
              <a:t>Nature Reviews Neuroscience volume 19 | AUGUST 2018</a:t>
            </a:r>
          </a:p>
        </p:txBody>
      </p:sp>
      <p:sp>
        <p:nvSpPr>
          <p:cNvPr id="3" name="Content Placeholder 2"/>
          <p:cNvSpPr>
            <a:spLocks noGrp="1"/>
          </p:cNvSpPr>
          <p:nvPr>
            <p:ph idx="1"/>
          </p:nvPr>
        </p:nvSpPr>
        <p:spPr>
          <a:xfrm>
            <a:off x="534785" y="1425634"/>
            <a:ext cx="10972800" cy="3337559"/>
          </a:xfrm>
        </p:spPr>
        <p:txBody>
          <a:bodyPr>
            <a:normAutofit/>
          </a:bodyPr>
          <a:lstStyle/>
          <a:p>
            <a:pPr marL="0" indent="0">
              <a:buNone/>
            </a:pPr>
            <a:r>
              <a:rPr lang="en-US" sz="3600" dirty="0">
                <a:solidFill>
                  <a:srgbClr val="FFFF00"/>
                </a:solidFill>
              </a:rPr>
              <a:t>Driven by cellular ‘clocks’ distributed across the body, these rhythms </a:t>
            </a:r>
            <a:r>
              <a:rPr lang="en-US" sz="3600" u="sng" dirty="0">
                <a:solidFill>
                  <a:srgbClr val="FFFF00"/>
                </a:solidFill>
              </a:rPr>
              <a:t>adjust us to the world by preparing the brain and other tissues to perform very different, often incompatible, functions</a:t>
            </a:r>
            <a:r>
              <a:rPr lang="en-US" sz="3600" dirty="0">
                <a:solidFill>
                  <a:srgbClr val="FFFF00"/>
                </a:solidFill>
              </a:rPr>
              <a:t> appropriate to the anticipated day or the anticipated night.</a:t>
            </a:r>
          </a:p>
          <a:p>
            <a:pPr marL="0" indent="0">
              <a:buNone/>
            </a:pPr>
            <a:endParaRPr lang="en-US" dirty="0">
              <a:solidFill>
                <a:srgbClr val="FFFF00"/>
              </a:solidFill>
            </a:endParaRPr>
          </a:p>
        </p:txBody>
      </p:sp>
    </p:spTree>
    <p:extLst>
      <p:ext uri="{BB962C8B-B14F-4D97-AF65-F5344CB8AC3E}">
        <p14:creationId xmlns:p14="http://schemas.microsoft.com/office/powerpoint/2010/main" val="77950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2158481" y="258762"/>
            <a:ext cx="8229600" cy="6324600"/>
          </a:xfrm>
        </p:spPr>
        <p:txBody>
          <a:bodyPr anchor="ctr">
            <a:normAutofit/>
          </a:bodyPr>
          <a:lstStyle/>
          <a:p>
            <a:pPr>
              <a:buNone/>
            </a:pPr>
            <a:r>
              <a:rPr lang="en-US" sz="2800" dirty="0">
                <a:solidFill>
                  <a:srgbClr val="FFFF00"/>
                </a:solidFill>
              </a:rPr>
              <a:t>Remember the </a:t>
            </a:r>
            <a:r>
              <a:rPr lang="en-US" sz="2800" dirty="0" err="1">
                <a:solidFill>
                  <a:srgbClr val="FFFF00"/>
                </a:solidFill>
              </a:rPr>
              <a:t>sabbath</a:t>
            </a:r>
            <a:r>
              <a:rPr lang="en-US" sz="2800" dirty="0">
                <a:solidFill>
                  <a:srgbClr val="FFFF00"/>
                </a:solidFill>
              </a:rPr>
              <a:t> day, to keep it holy.</a:t>
            </a:r>
          </a:p>
          <a:p>
            <a:pPr>
              <a:buNone/>
            </a:pPr>
            <a:r>
              <a:rPr lang="en-US" sz="2800" dirty="0">
                <a:solidFill>
                  <a:srgbClr val="FFFF00"/>
                </a:solidFill>
              </a:rPr>
              <a:t>Six days shall you labor, and do all your work:</a:t>
            </a:r>
          </a:p>
          <a:p>
            <a:pPr>
              <a:buNone/>
            </a:pPr>
            <a:r>
              <a:rPr lang="en-US" sz="2800" dirty="0">
                <a:solidFill>
                  <a:srgbClr val="FFFF00"/>
                </a:solidFill>
              </a:rPr>
              <a:t>But the seventh day is the </a:t>
            </a:r>
            <a:r>
              <a:rPr lang="en-US" sz="2800" dirty="0" err="1">
                <a:solidFill>
                  <a:srgbClr val="FFFF00"/>
                </a:solidFill>
              </a:rPr>
              <a:t>sabbath</a:t>
            </a:r>
            <a:r>
              <a:rPr lang="en-US" sz="2800" dirty="0">
                <a:solidFill>
                  <a:srgbClr val="FFFF00"/>
                </a:solidFill>
              </a:rPr>
              <a:t> of the </a:t>
            </a:r>
            <a:r>
              <a:rPr lang="en-US" sz="2800" dirty="0">
                <a:solidFill>
                  <a:srgbClr val="FF0000"/>
                </a:solidFill>
              </a:rPr>
              <a:t>LORD your God</a:t>
            </a:r>
            <a:r>
              <a:rPr lang="en-US" sz="2800" dirty="0">
                <a:solidFill>
                  <a:srgbClr val="FFFF00"/>
                </a:solidFill>
              </a:rPr>
              <a:t>: in it you shall not do any work, you, nor your son, nor your daughter, your manservant, nor your maidservant, nor your cattle, nor your stranger that is within your gates:</a:t>
            </a:r>
          </a:p>
          <a:p>
            <a:pPr>
              <a:buNone/>
            </a:pPr>
            <a:r>
              <a:rPr lang="en-US" sz="2800" dirty="0">
                <a:solidFill>
                  <a:srgbClr val="00B0F0"/>
                </a:solidFill>
              </a:rPr>
              <a:t>For in six days the LORD made </a:t>
            </a:r>
            <a:r>
              <a:rPr lang="en-US" sz="2800" dirty="0">
                <a:solidFill>
                  <a:srgbClr val="00B050"/>
                </a:solidFill>
              </a:rPr>
              <a:t>heaven and earth</a:t>
            </a:r>
            <a:r>
              <a:rPr lang="en-US" sz="2800" dirty="0">
                <a:solidFill>
                  <a:srgbClr val="FFFF00"/>
                </a:solidFill>
              </a:rPr>
              <a:t>, the sea, and all that in them is, and </a:t>
            </a:r>
            <a:r>
              <a:rPr lang="en-US" sz="2800" u="sng" dirty="0">
                <a:solidFill>
                  <a:srgbClr val="FFC000"/>
                </a:solidFill>
              </a:rPr>
              <a:t>rested the seventh day:</a:t>
            </a:r>
            <a:r>
              <a:rPr lang="en-US" sz="2800" dirty="0">
                <a:solidFill>
                  <a:srgbClr val="FFFF00"/>
                </a:solidFill>
              </a:rPr>
              <a:t> why the LORD blessed the </a:t>
            </a:r>
            <a:r>
              <a:rPr lang="en-US" sz="2800" dirty="0" err="1">
                <a:solidFill>
                  <a:srgbClr val="FFFF00"/>
                </a:solidFill>
              </a:rPr>
              <a:t>sabbath</a:t>
            </a:r>
            <a:r>
              <a:rPr lang="en-US" sz="2800" dirty="0">
                <a:solidFill>
                  <a:srgbClr val="FFFF00"/>
                </a:solidFill>
              </a:rPr>
              <a:t> day, and hallowed it.</a:t>
            </a:r>
          </a:p>
          <a:p>
            <a:pPr>
              <a:buNone/>
            </a:pPr>
            <a:r>
              <a:rPr lang="en-US" sz="2800" dirty="0">
                <a:solidFill>
                  <a:srgbClr val="FFFF00"/>
                </a:solidFill>
              </a:rPr>
              <a:t>                                                           </a:t>
            </a:r>
            <a:r>
              <a:rPr lang="en-US" sz="2800" dirty="0">
                <a:solidFill>
                  <a:srgbClr val="92D050"/>
                </a:solidFill>
              </a:rPr>
              <a:t>(Exodus 20:8-11 AKJV)</a:t>
            </a:r>
          </a:p>
          <a:p>
            <a:pPr>
              <a:buNone/>
            </a:pPr>
            <a:endParaRPr lang="en-US" sz="2400" dirty="0"/>
          </a:p>
        </p:txBody>
      </p:sp>
    </p:spTree>
    <p:extLst>
      <p:ext uri="{BB962C8B-B14F-4D97-AF65-F5344CB8AC3E}">
        <p14:creationId xmlns:p14="http://schemas.microsoft.com/office/powerpoint/2010/main" val="164433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Sign=Seal</a:t>
            </a:r>
          </a:p>
        </p:txBody>
      </p:sp>
      <p:sp>
        <p:nvSpPr>
          <p:cNvPr id="3" name="Content Placeholder 2"/>
          <p:cNvSpPr>
            <a:spLocks noGrp="1"/>
          </p:cNvSpPr>
          <p:nvPr>
            <p:ph idx="1"/>
          </p:nvPr>
        </p:nvSpPr>
        <p:spPr>
          <a:xfrm>
            <a:off x="1981200" y="1219200"/>
            <a:ext cx="8229600" cy="5257800"/>
          </a:xfrm>
        </p:spPr>
        <p:txBody>
          <a:bodyPr anchor="ctr">
            <a:normAutofit/>
          </a:bodyPr>
          <a:lstStyle/>
          <a:p>
            <a:pPr>
              <a:buNone/>
            </a:pPr>
            <a:r>
              <a:rPr lang="en-US" sz="2400" dirty="0">
                <a:solidFill>
                  <a:srgbClr val="92D050"/>
                </a:solidFill>
              </a:rPr>
              <a:t>Rom 4:11  </a:t>
            </a:r>
            <a:r>
              <a:rPr lang="en-US" sz="2400" dirty="0">
                <a:solidFill>
                  <a:srgbClr val="FFFF00"/>
                </a:solidFill>
              </a:rPr>
              <a:t>And he received the </a:t>
            </a:r>
            <a:r>
              <a:rPr lang="en-US" sz="2400" dirty="0">
                <a:solidFill>
                  <a:srgbClr val="FF0000"/>
                </a:solidFill>
              </a:rPr>
              <a:t>sign</a:t>
            </a:r>
            <a:r>
              <a:rPr lang="en-US" sz="2400" dirty="0">
                <a:solidFill>
                  <a:srgbClr val="FFFF00"/>
                </a:solidFill>
              </a:rPr>
              <a:t> of circumcision, a </a:t>
            </a:r>
            <a:r>
              <a:rPr lang="en-US" sz="2400" dirty="0">
                <a:solidFill>
                  <a:srgbClr val="FF0000"/>
                </a:solidFill>
              </a:rPr>
              <a:t>seal</a:t>
            </a:r>
            <a:r>
              <a:rPr lang="en-US" sz="2400" dirty="0">
                <a:solidFill>
                  <a:srgbClr val="FFFF00"/>
                </a:solidFill>
              </a:rPr>
              <a:t> of the righteousness of the faith which </a:t>
            </a:r>
            <a:r>
              <a:rPr lang="en-US" sz="2400" i="1" dirty="0">
                <a:solidFill>
                  <a:srgbClr val="FFFF00"/>
                </a:solidFill>
              </a:rPr>
              <a:t>he had yet being uncircumcised: that he might be the father of all them that believe, though they be not circumcised; that righteousness might be imputed unto them also: </a:t>
            </a:r>
          </a:p>
          <a:p>
            <a:pPr>
              <a:buNone/>
            </a:pPr>
            <a:r>
              <a:rPr lang="en-US" sz="2400" dirty="0" err="1">
                <a:solidFill>
                  <a:srgbClr val="92D050"/>
                </a:solidFill>
              </a:rPr>
              <a:t>Eze</a:t>
            </a:r>
            <a:r>
              <a:rPr lang="en-US" sz="2400" dirty="0">
                <a:solidFill>
                  <a:srgbClr val="92D050"/>
                </a:solidFill>
              </a:rPr>
              <a:t> 20:12  </a:t>
            </a:r>
            <a:r>
              <a:rPr lang="en-US" sz="2400" dirty="0">
                <a:solidFill>
                  <a:srgbClr val="FFFF00"/>
                </a:solidFill>
              </a:rPr>
              <a:t>Moreover also I gave them my </a:t>
            </a:r>
            <a:r>
              <a:rPr lang="en-US" sz="2400" dirty="0" err="1">
                <a:solidFill>
                  <a:srgbClr val="FFFF00"/>
                </a:solidFill>
              </a:rPr>
              <a:t>sabbaths</a:t>
            </a:r>
            <a:r>
              <a:rPr lang="en-US" sz="2400" dirty="0">
                <a:solidFill>
                  <a:srgbClr val="FFFF00"/>
                </a:solidFill>
              </a:rPr>
              <a:t>, to be a </a:t>
            </a:r>
            <a:r>
              <a:rPr lang="en-US" sz="2400" dirty="0">
                <a:solidFill>
                  <a:srgbClr val="FF0000"/>
                </a:solidFill>
              </a:rPr>
              <a:t>sign</a:t>
            </a:r>
            <a:r>
              <a:rPr lang="en-US" sz="2400" dirty="0">
                <a:solidFill>
                  <a:srgbClr val="FFFF00"/>
                </a:solidFill>
              </a:rPr>
              <a:t> between me and them, that they might know that I </a:t>
            </a:r>
            <a:r>
              <a:rPr lang="en-US" sz="2400" i="1" dirty="0">
                <a:solidFill>
                  <a:srgbClr val="FFFF00"/>
                </a:solidFill>
              </a:rPr>
              <a:t>am the LORD </a:t>
            </a:r>
            <a:r>
              <a:rPr lang="en-US" sz="2400" i="1" u="sng" dirty="0">
                <a:solidFill>
                  <a:srgbClr val="FFFF00"/>
                </a:solidFill>
              </a:rPr>
              <a:t>that sanctify them</a:t>
            </a:r>
            <a:r>
              <a:rPr lang="en-US" sz="2400" i="1" dirty="0">
                <a:solidFill>
                  <a:srgbClr val="FFFF00"/>
                </a:solidFill>
              </a:rPr>
              <a:t>. </a:t>
            </a:r>
          </a:p>
          <a:p>
            <a:pPr>
              <a:buNone/>
            </a:pPr>
            <a:r>
              <a:rPr lang="en-US" sz="2400" dirty="0" err="1">
                <a:solidFill>
                  <a:srgbClr val="92D050"/>
                </a:solidFill>
              </a:rPr>
              <a:t>Eze</a:t>
            </a:r>
            <a:r>
              <a:rPr lang="en-US" sz="2400" dirty="0">
                <a:solidFill>
                  <a:srgbClr val="92D050"/>
                </a:solidFill>
              </a:rPr>
              <a:t> 20:20  </a:t>
            </a:r>
            <a:r>
              <a:rPr lang="en-US" sz="2400" dirty="0">
                <a:solidFill>
                  <a:srgbClr val="FFFF00"/>
                </a:solidFill>
              </a:rPr>
              <a:t>And hallow my </a:t>
            </a:r>
            <a:r>
              <a:rPr lang="en-US" sz="2400" dirty="0" err="1">
                <a:solidFill>
                  <a:srgbClr val="FFFF00"/>
                </a:solidFill>
              </a:rPr>
              <a:t>sabbaths</a:t>
            </a:r>
            <a:r>
              <a:rPr lang="en-US" sz="2400" dirty="0">
                <a:solidFill>
                  <a:srgbClr val="FFFF00"/>
                </a:solidFill>
              </a:rPr>
              <a:t>; and they shall be a </a:t>
            </a:r>
            <a:r>
              <a:rPr lang="en-US" sz="2400" dirty="0">
                <a:solidFill>
                  <a:srgbClr val="FF0000"/>
                </a:solidFill>
              </a:rPr>
              <a:t>sign</a:t>
            </a:r>
            <a:r>
              <a:rPr lang="en-US" sz="2400" dirty="0">
                <a:solidFill>
                  <a:srgbClr val="FFFF00"/>
                </a:solidFill>
              </a:rPr>
              <a:t> between me and you, that ye may know that </a:t>
            </a:r>
            <a:r>
              <a:rPr lang="en-US" sz="2400" u="sng" dirty="0">
                <a:solidFill>
                  <a:srgbClr val="FFFF00"/>
                </a:solidFill>
              </a:rPr>
              <a:t>I </a:t>
            </a:r>
            <a:r>
              <a:rPr lang="en-US" sz="2400" i="1" u="sng" dirty="0">
                <a:solidFill>
                  <a:srgbClr val="FFFF00"/>
                </a:solidFill>
              </a:rPr>
              <a:t>am the LORD your God. </a:t>
            </a:r>
            <a:endParaRPr lang="en-US" sz="2400" u="sng" dirty="0">
              <a:solidFill>
                <a:srgbClr val="FFFF00"/>
              </a:solidFill>
            </a:endParaRPr>
          </a:p>
        </p:txBody>
      </p:sp>
    </p:spTree>
    <p:extLst>
      <p:ext uri="{BB962C8B-B14F-4D97-AF65-F5344CB8AC3E}">
        <p14:creationId xmlns:p14="http://schemas.microsoft.com/office/powerpoint/2010/main" val="160646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Wealth and Power</a:t>
            </a:r>
          </a:p>
        </p:txBody>
      </p:sp>
      <p:sp>
        <p:nvSpPr>
          <p:cNvPr id="3" name="Content Placeholder 2"/>
          <p:cNvSpPr>
            <a:spLocks noGrp="1"/>
          </p:cNvSpPr>
          <p:nvPr>
            <p:ph idx="1"/>
          </p:nvPr>
        </p:nvSpPr>
        <p:spPr>
          <a:xfrm>
            <a:off x="609600" y="1600201"/>
            <a:ext cx="10972800" cy="4613563"/>
          </a:xfrm>
        </p:spPr>
        <p:txBody>
          <a:bodyPr>
            <a:normAutofit/>
          </a:bodyPr>
          <a:lstStyle/>
          <a:p>
            <a:pPr marL="0" indent="0">
              <a:buNone/>
            </a:pPr>
            <a:r>
              <a:rPr lang="en-US" dirty="0">
                <a:solidFill>
                  <a:srgbClr val="FFFF00"/>
                </a:solidFill>
              </a:rPr>
              <a:t>If you turn your foot away because of the </a:t>
            </a:r>
            <a:r>
              <a:rPr lang="en-US" dirty="0" err="1">
                <a:solidFill>
                  <a:srgbClr val="FFFF00"/>
                </a:solidFill>
              </a:rPr>
              <a:t>sabbath</a:t>
            </a:r>
            <a:r>
              <a:rPr lang="en-US" dirty="0">
                <a:solidFill>
                  <a:srgbClr val="FFFF00"/>
                </a:solidFill>
              </a:rPr>
              <a:t>, from doing what you please on My holy days, and call the </a:t>
            </a:r>
            <a:r>
              <a:rPr lang="en-US" dirty="0" err="1">
                <a:solidFill>
                  <a:srgbClr val="FFFF00"/>
                </a:solidFill>
              </a:rPr>
              <a:t>sabbath</a:t>
            </a:r>
            <a:r>
              <a:rPr lang="en-US" dirty="0">
                <a:solidFill>
                  <a:srgbClr val="FFFF00"/>
                </a:solidFill>
              </a:rPr>
              <a:t> a delight, to the holiness of Jehovah, glorified; and shall glorify Him, to the holiness of not doing your own ways, from finding your own pleasure or speaking your word; then you shall delight yourself in Jehovah. And I will cause you to ride on the heights of the earth, and make you eat with the inheritance of your father Jacob. For the mouth of Jehovah has spoken. </a:t>
            </a:r>
            <a:r>
              <a:rPr lang="en-US" dirty="0">
                <a:solidFill>
                  <a:srgbClr val="92D050"/>
                </a:solidFill>
              </a:rPr>
              <a:t>	</a:t>
            </a:r>
            <a:r>
              <a:rPr lang="en-US" dirty="0">
                <a:solidFill>
                  <a:srgbClr val="00B050"/>
                </a:solidFill>
              </a:rPr>
              <a:t>(Isaiah 58:13-14 LITV)</a:t>
            </a:r>
          </a:p>
          <a:p>
            <a:endParaRPr lang="en-US" dirty="0"/>
          </a:p>
        </p:txBody>
      </p:sp>
    </p:spTree>
    <p:extLst>
      <p:ext uri="{BB962C8B-B14F-4D97-AF65-F5344CB8AC3E}">
        <p14:creationId xmlns:p14="http://schemas.microsoft.com/office/powerpoint/2010/main" val="37663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V talk vid pp.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828800" y="171450"/>
            <a:ext cx="8610600" cy="6457950"/>
          </a:xfrm>
          <a:prstGeom prst="rect">
            <a:avLst/>
          </a:prstGeom>
        </p:spPr>
      </p:pic>
    </p:spTree>
    <p:extLst>
      <p:ext uri="{BB962C8B-B14F-4D97-AF65-F5344CB8AC3E}">
        <p14:creationId xmlns:p14="http://schemas.microsoft.com/office/powerpoint/2010/main" val="1867411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761980"/>
          </a:xfrm>
        </p:spPr>
        <p:txBody>
          <a:bodyPr>
            <a:normAutofit/>
          </a:bodyPr>
          <a:lstStyle/>
          <a:p>
            <a:r>
              <a:rPr lang="en-US" sz="3600" dirty="0">
                <a:solidFill>
                  <a:srgbClr val="FFC000"/>
                </a:solidFill>
              </a:rPr>
              <a:t>Is it possible the </a:t>
            </a:r>
            <a:r>
              <a:rPr lang="en-US" sz="3600" dirty="0" err="1">
                <a:solidFill>
                  <a:srgbClr val="FFC000"/>
                </a:solidFill>
              </a:rPr>
              <a:t>circaseptan</a:t>
            </a:r>
            <a:r>
              <a:rPr lang="en-US" sz="3600" dirty="0">
                <a:solidFill>
                  <a:srgbClr val="FFC000"/>
                </a:solidFill>
              </a:rPr>
              <a:t> rhythm prepares our brains to meet with our Creator? </a:t>
            </a:r>
          </a:p>
        </p:txBody>
      </p:sp>
      <p:sp>
        <p:nvSpPr>
          <p:cNvPr id="3" name="Content Placeholder 2"/>
          <p:cNvSpPr>
            <a:spLocks noGrp="1"/>
          </p:cNvSpPr>
          <p:nvPr>
            <p:ph idx="1"/>
          </p:nvPr>
        </p:nvSpPr>
        <p:spPr>
          <a:xfrm>
            <a:off x="609600" y="2348347"/>
            <a:ext cx="10972800" cy="3636818"/>
          </a:xfrm>
        </p:spPr>
        <p:txBody>
          <a:bodyPr>
            <a:normAutofit/>
          </a:bodyPr>
          <a:lstStyle/>
          <a:p>
            <a:pPr marL="0" indent="0">
              <a:buNone/>
            </a:pPr>
            <a:r>
              <a:rPr lang="en-US" sz="2800" dirty="0">
                <a:solidFill>
                  <a:srgbClr val="FFFF00"/>
                </a:solidFill>
              </a:rPr>
              <a:t>If you turn your foot away because of the </a:t>
            </a:r>
            <a:r>
              <a:rPr lang="en-US" sz="2800" dirty="0" err="1">
                <a:solidFill>
                  <a:srgbClr val="FFFF00"/>
                </a:solidFill>
              </a:rPr>
              <a:t>sabbath</a:t>
            </a:r>
            <a:r>
              <a:rPr lang="en-US" sz="2800" dirty="0">
                <a:solidFill>
                  <a:srgbClr val="FFFF00"/>
                </a:solidFill>
              </a:rPr>
              <a:t>, from doing what you please on My holy days, and call the </a:t>
            </a:r>
            <a:r>
              <a:rPr lang="en-US" sz="2800" dirty="0" err="1">
                <a:solidFill>
                  <a:srgbClr val="FFFF00"/>
                </a:solidFill>
              </a:rPr>
              <a:t>sabbath</a:t>
            </a:r>
            <a:r>
              <a:rPr lang="en-US" sz="2800" dirty="0">
                <a:solidFill>
                  <a:srgbClr val="FFFF00"/>
                </a:solidFill>
              </a:rPr>
              <a:t> a delight, to the holiness of Jehovah, glorified; and shall glorify Him, to the holiness of not doing your own ways, from finding your own pleasure or speaking your word;</a:t>
            </a:r>
            <a:br>
              <a:rPr lang="en-US" sz="2800" dirty="0">
                <a:solidFill>
                  <a:srgbClr val="FFFF00"/>
                </a:solidFill>
              </a:rPr>
            </a:br>
            <a:r>
              <a:rPr lang="en-US" sz="2800" dirty="0">
                <a:solidFill>
                  <a:srgbClr val="FFFF00"/>
                </a:solidFill>
              </a:rPr>
              <a:t>(Isa 58:13)then you shall delight yourself in Jehovah. And I will cause you to ride on the heights of the earth, and make you eat with the inheritance of your father Jacob. For the mouth of Jehovah has spoken.</a:t>
            </a:r>
            <a:br>
              <a:rPr lang="en-US" sz="2800" dirty="0">
                <a:solidFill>
                  <a:srgbClr val="FFFF00"/>
                </a:solidFill>
              </a:rPr>
            </a:br>
            <a:r>
              <a:rPr lang="en-US" sz="2800" dirty="0">
                <a:solidFill>
                  <a:srgbClr val="FFFF00"/>
                </a:solidFill>
              </a:rPr>
              <a:t>									</a:t>
            </a:r>
            <a:r>
              <a:rPr lang="en-US" sz="2800" dirty="0">
                <a:solidFill>
                  <a:srgbClr val="00B050"/>
                </a:solidFill>
              </a:rPr>
              <a:t>(Isa 58:14 LITV)</a:t>
            </a:r>
          </a:p>
        </p:txBody>
      </p:sp>
    </p:spTree>
    <p:extLst>
      <p:ext uri="{BB962C8B-B14F-4D97-AF65-F5344CB8AC3E}">
        <p14:creationId xmlns:p14="http://schemas.microsoft.com/office/powerpoint/2010/main" val="3406470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1981200" y="838201"/>
            <a:ext cx="8229600" cy="5287963"/>
          </a:xfrm>
        </p:spPr>
        <p:txBody>
          <a:bodyPr/>
          <a:lstStyle/>
          <a:p>
            <a:pPr marL="0" indent="0">
              <a:buNone/>
            </a:pPr>
            <a:r>
              <a:rPr lang="en-US" dirty="0">
                <a:solidFill>
                  <a:srgbClr val="FFFF00"/>
                </a:solidFill>
              </a:rPr>
              <a:t>“For as the </a:t>
            </a:r>
            <a:r>
              <a:rPr lang="en-US" dirty="0">
                <a:solidFill>
                  <a:srgbClr val="00B050"/>
                </a:solidFill>
              </a:rPr>
              <a:t>rain</a:t>
            </a:r>
            <a:r>
              <a:rPr lang="en-US" dirty="0">
                <a:solidFill>
                  <a:srgbClr val="FFFF00"/>
                </a:solidFill>
              </a:rPr>
              <a:t> cometh down, and the snow from heaven, and </a:t>
            </a:r>
            <a:r>
              <a:rPr lang="en-US" dirty="0" err="1">
                <a:solidFill>
                  <a:srgbClr val="FFFF00"/>
                </a:solidFill>
              </a:rPr>
              <a:t>returneth</a:t>
            </a:r>
            <a:r>
              <a:rPr lang="en-US" dirty="0">
                <a:solidFill>
                  <a:srgbClr val="FFFF00"/>
                </a:solidFill>
              </a:rPr>
              <a:t> not thither, till it has moistened the earth, and fertilized it, and made it green, and offered seed to the sower and bread to the eater; so will my word be which </a:t>
            </a:r>
            <a:r>
              <a:rPr lang="en-US" dirty="0" err="1">
                <a:solidFill>
                  <a:srgbClr val="FFFF00"/>
                </a:solidFill>
              </a:rPr>
              <a:t>goeth</a:t>
            </a:r>
            <a:r>
              <a:rPr lang="en-US" dirty="0">
                <a:solidFill>
                  <a:srgbClr val="FFFF00"/>
                </a:solidFill>
              </a:rPr>
              <a:t> forth out of my mouth: it will not return to me fruitless, till it has accomplished that which I willed, </a:t>
            </a:r>
            <a:r>
              <a:rPr lang="en-US" u="sng" dirty="0">
                <a:solidFill>
                  <a:srgbClr val="FFFF00"/>
                </a:solidFill>
              </a:rPr>
              <a:t>and prosperously carried out that for which I sent it.”</a:t>
            </a:r>
            <a:r>
              <a:rPr lang="en-US" dirty="0">
                <a:solidFill>
                  <a:srgbClr val="FFFF00"/>
                </a:solidFill>
              </a:rPr>
              <a:t>		</a:t>
            </a:r>
            <a:r>
              <a:rPr lang="en-US" dirty="0">
                <a:solidFill>
                  <a:srgbClr val="00B050"/>
                </a:solidFill>
              </a:rPr>
              <a:t>(Isa 55:10,11 K&amp;D)</a:t>
            </a:r>
          </a:p>
        </p:txBody>
      </p:sp>
    </p:spTree>
    <p:extLst>
      <p:ext uri="{BB962C8B-B14F-4D97-AF65-F5344CB8AC3E}">
        <p14:creationId xmlns:p14="http://schemas.microsoft.com/office/powerpoint/2010/main" val="173558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741198"/>
          </a:xfrm>
        </p:spPr>
        <p:txBody>
          <a:bodyPr>
            <a:normAutofit/>
          </a:bodyPr>
          <a:lstStyle/>
          <a:p>
            <a:r>
              <a:rPr lang="en-US" dirty="0">
                <a:solidFill>
                  <a:srgbClr val="FFC000"/>
                </a:solidFill>
              </a:rPr>
              <a:t>What will be the final test during the Time of Trouble?</a:t>
            </a:r>
          </a:p>
        </p:txBody>
      </p:sp>
      <p:sp>
        <p:nvSpPr>
          <p:cNvPr id="3" name="Content Placeholder 2"/>
          <p:cNvSpPr>
            <a:spLocks noGrp="1"/>
          </p:cNvSpPr>
          <p:nvPr>
            <p:ph idx="1"/>
          </p:nvPr>
        </p:nvSpPr>
        <p:spPr>
          <a:xfrm>
            <a:off x="609600" y="1932709"/>
            <a:ext cx="10972800" cy="4310149"/>
          </a:xfrm>
        </p:spPr>
        <p:txBody>
          <a:bodyPr>
            <a:normAutofit fontScale="92500" lnSpcReduction="20000"/>
          </a:bodyPr>
          <a:lstStyle/>
          <a:p>
            <a:pPr marL="0" indent="0">
              <a:buNone/>
            </a:pPr>
            <a:r>
              <a:rPr lang="en-US" dirty="0">
                <a:solidFill>
                  <a:srgbClr val="FFFF00"/>
                </a:solidFill>
              </a:rPr>
              <a:t>The time of trouble is soon to break upon us, and the decree will go forth that everyone who will not keep the first day of the week shall be put to death. </a:t>
            </a:r>
            <a:r>
              <a:rPr lang="en-US" dirty="0">
                <a:solidFill>
                  <a:srgbClr val="FF0000"/>
                </a:solidFill>
              </a:rPr>
              <a:t>Those who have not regarded the Sabbath as they should, who have exalted their business above God's commandment, will trample upon the Sabbath and keep the first day of the week, </a:t>
            </a:r>
            <a:r>
              <a:rPr lang="en-US" dirty="0">
                <a:solidFill>
                  <a:srgbClr val="FFFF00"/>
                </a:solidFill>
              </a:rPr>
              <a:t>because they have consulted their own convenience before the honor of God. </a:t>
            </a:r>
            <a:r>
              <a:rPr lang="en-US" dirty="0">
                <a:solidFill>
                  <a:srgbClr val="FF0000"/>
                </a:solidFill>
              </a:rPr>
              <a:t>They did not learn to bring themselves into harmony with the Sabbath,</a:t>
            </a:r>
            <a:r>
              <a:rPr lang="en-US" dirty="0">
                <a:solidFill>
                  <a:srgbClr val="FFFF00"/>
                </a:solidFill>
              </a:rPr>
              <a:t> but sought to bring the Sabbath to meet their own convenience. </a:t>
            </a:r>
            <a:r>
              <a:rPr lang="en-US" dirty="0">
                <a:solidFill>
                  <a:srgbClr val="00B050"/>
                </a:solidFill>
              </a:rPr>
              <a:t>With the </a:t>
            </a:r>
            <a:r>
              <a:rPr lang="en-US" b="1" u="sng" dirty="0">
                <a:solidFill>
                  <a:srgbClr val="00B050"/>
                </a:solidFill>
              </a:rPr>
              <a:t>preparation</a:t>
            </a:r>
            <a:r>
              <a:rPr lang="en-US" dirty="0">
                <a:solidFill>
                  <a:srgbClr val="00B050"/>
                </a:solidFill>
              </a:rPr>
              <a:t> they have made, they are no more fitted to stand in the day of judgment than the greatest sinner. </a:t>
            </a:r>
            <a:r>
              <a:rPr lang="en-US" dirty="0">
                <a:solidFill>
                  <a:srgbClr val="FFFF00"/>
                </a:solidFill>
              </a:rPr>
              <a:t>								 (ST June2, 1890)</a:t>
            </a:r>
          </a:p>
        </p:txBody>
      </p:sp>
    </p:spTree>
    <p:extLst>
      <p:ext uri="{BB962C8B-B14F-4D97-AF65-F5344CB8AC3E}">
        <p14:creationId xmlns:p14="http://schemas.microsoft.com/office/powerpoint/2010/main" val="100924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09800"/>
            <a:ext cx="8229600" cy="1143000"/>
          </a:xfrm>
        </p:spPr>
        <p:txBody>
          <a:bodyPr>
            <a:normAutofit/>
          </a:bodyPr>
          <a:lstStyle/>
          <a:p>
            <a:r>
              <a:rPr lang="en-US" dirty="0">
                <a:solidFill>
                  <a:srgbClr val="FFC000"/>
                </a:solidFill>
              </a:rPr>
              <a:t>Latter </a:t>
            </a:r>
            <a:r>
              <a:rPr lang="en-US" dirty="0">
                <a:solidFill>
                  <a:srgbClr val="00B050"/>
                </a:solidFill>
              </a:rPr>
              <a:t>Rain</a:t>
            </a:r>
          </a:p>
        </p:txBody>
      </p:sp>
      <p:sp>
        <p:nvSpPr>
          <p:cNvPr id="3" name="Content Placeholder 2"/>
          <p:cNvSpPr>
            <a:spLocks noGrp="1"/>
          </p:cNvSpPr>
          <p:nvPr>
            <p:ph idx="1"/>
          </p:nvPr>
        </p:nvSpPr>
        <p:spPr>
          <a:xfrm>
            <a:off x="1981200" y="4800601"/>
            <a:ext cx="8229600" cy="1325563"/>
          </a:xfrm>
        </p:spPr>
        <p:txBody>
          <a:bodyPr/>
          <a:lstStyle/>
          <a:p>
            <a:endParaRPr lang="en-US" dirty="0"/>
          </a:p>
        </p:txBody>
      </p:sp>
    </p:spTree>
    <p:extLst>
      <p:ext uri="{BB962C8B-B14F-4D97-AF65-F5344CB8AC3E}">
        <p14:creationId xmlns:p14="http://schemas.microsoft.com/office/powerpoint/2010/main" val="307182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1981200" y="762001"/>
            <a:ext cx="8229600" cy="5364163"/>
          </a:xfrm>
        </p:spPr>
        <p:txBody>
          <a:bodyPr>
            <a:normAutofit/>
          </a:bodyPr>
          <a:lstStyle/>
          <a:p>
            <a:pPr marL="0" indent="0">
              <a:buNone/>
            </a:pPr>
            <a:r>
              <a:rPr lang="en-US" sz="3600" dirty="0">
                <a:solidFill>
                  <a:srgbClr val="FFFF00"/>
                </a:solidFill>
              </a:rPr>
              <a:t>For as the new heavens and the new earth, which I will make, shall remain before me, </a:t>
            </a:r>
            <a:r>
              <a:rPr lang="en-US" sz="3600" dirty="0" err="1">
                <a:solidFill>
                  <a:srgbClr val="FFFF00"/>
                </a:solidFill>
              </a:rPr>
              <a:t>saith</a:t>
            </a:r>
            <a:r>
              <a:rPr lang="en-US" sz="3600" dirty="0">
                <a:solidFill>
                  <a:srgbClr val="FFFF00"/>
                </a:solidFill>
              </a:rPr>
              <a:t> the LORD, so shall your seed and your name remain.  And it shall come to pass, that from one new moon to another, and from one </a:t>
            </a:r>
            <a:r>
              <a:rPr lang="en-US" sz="3600" dirty="0" err="1">
                <a:solidFill>
                  <a:srgbClr val="FFFF00"/>
                </a:solidFill>
              </a:rPr>
              <a:t>sabbath</a:t>
            </a:r>
            <a:r>
              <a:rPr lang="en-US" sz="3600" dirty="0">
                <a:solidFill>
                  <a:srgbClr val="FFFF00"/>
                </a:solidFill>
              </a:rPr>
              <a:t> to another, shall all flesh come to worship before me, </a:t>
            </a:r>
            <a:r>
              <a:rPr lang="en-US" sz="3600" dirty="0" err="1">
                <a:solidFill>
                  <a:srgbClr val="FFFF00"/>
                </a:solidFill>
              </a:rPr>
              <a:t>saith</a:t>
            </a:r>
            <a:r>
              <a:rPr lang="en-US" sz="3600" dirty="0">
                <a:solidFill>
                  <a:srgbClr val="FFFF00"/>
                </a:solidFill>
              </a:rPr>
              <a:t> the LORD.				</a:t>
            </a:r>
            <a:r>
              <a:rPr lang="en-US" sz="3600" dirty="0">
                <a:solidFill>
                  <a:srgbClr val="00B050"/>
                </a:solidFill>
              </a:rPr>
              <a:t>(Isa 66:22-23 KJV)</a:t>
            </a:r>
          </a:p>
        </p:txBody>
      </p:sp>
    </p:spTree>
    <p:extLst>
      <p:ext uri="{BB962C8B-B14F-4D97-AF65-F5344CB8AC3E}">
        <p14:creationId xmlns:p14="http://schemas.microsoft.com/office/powerpoint/2010/main" val="123981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51" y="673649"/>
            <a:ext cx="10972800" cy="1143000"/>
          </a:xfrm>
        </p:spPr>
        <p:txBody>
          <a:bodyPr/>
          <a:lstStyle/>
          <a:p>
            <a:r>
              <a:rPr lang="en-US" b="1" dirty="0">
                <a:solidFill>
                  <a:srgbClr val="FFC000"/>
                </a:solidFill>
              </a:rPr>
              <a:t>Health</a:t>
            </a:r>
          </a:p>
        </p:txBody>
      </p:sp>
      <p:sp>
        <p:nvSpPr>
          <p:cNvPr id="3" name="Content Placeholder 2"/>
          <p:cNvSpPr>
            <a:spLocks noGrp="1"/>
          </p:cNvSpPr>
          <p:nvPr>
            <p:ph idx="1"/>
          </p:nvPr>
        </p:nvSpPr>
        <p:spPr>
          <a:xfrm>
            <a:off x="642851" y="2369128"/>
            <a:ext cx="10972800" cy="3449781"/>
          </a:xfrm>
        </p:spPr>
        <p:txBody>
          <a:bodyPr/>
          <a:lstStyle/>
          <a:p>
            <a:pPr marL="0" marR="0" indent="0">
              <a:spcBef>
                <a:spcPts val="0"/>
              </a:spcBef>
              <a:spcAft>
                <a:spcPts val="3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dirty="0">
                <a:solidFill>
                  <a:srgbClr val="FFFF00"/>
                </a:solidFill>
                <a:latin typeface="Times New Roman" panose="02020603050405020304" pitchFamily="18" charset="0"/>
                <a:ea typeface="Calibri" panose="020F0502020204030204" pitchFamily="34" charset="0"/>
              </a:rPr>
              <a:t>And He said, If you carefully listen to the voice of Jehovah your God, and do what is right in His eyes, and you </a:t>
            </a:r>
            <a:r>
              <a:rPr lang="x-none" u="sng" dirty="0">
                <a:solidFill>
                  <a:srgbClr val="FFFF00"/>
                </a:solidFill>
                <a:latin typeface="Times New Roman" panose="02020603050405020304" pitchFamily="18" charset="0"/>
                <a:ea typeface="Calibri" panose="020F0502020204030204" pitchFamily="34" charset="0"/>
              </a:rPr>
              <a:t>give ear to His commandments, and keep all His statutes</a:t>
            </a:r>
            <a:r>
              <a:rPr lang="x-none" dirty="0">
                <a:solidFill>
                  <a:srgbClr val="FFFF00"/>
                </a:solidFill>
                <a:latin typeface="Times New Roman" panose="02020603050405020304" pitchFamily="18" charset="0"/>
                <a:ea typeface="Calibri" panose="020F0502020204030204" pitchFamily="34" charset="0"/>
              </a:rPr>
              <a:t>, I will not put on you all the diseases which I have put on Egypt; </a:t>
            </a:r>
            <a:r>
              <a:rPr lang="x-none" b="1" dirty="0">
                <a:solidFill>
                  <a:srgbClr val="FFFF00"/>
                </a:solidFill>
                <a:latin typeface="Times New Roman" panose="02020603050405020304" pitchFamily="18" charset="0"/>
                <a:ea typeface="Calibri" panose="020F0502020204030204" pitchFamily="34" charset="0"/>
              </a:rPr>
              <a:t>for I am Jehovah your Healer</a:t>
            </a:r>
            <a:r>
              <a:rPr lang="x-none" dirty="0">
                <a:solidFill>
                  <a:srgbClr val="FFFF00"/>
                </a:solidFill>
                <a:latin typeface="Times New Roman" panose="02020603050405020304" pitchFamily="18" charset="0"/>
                <a:ea typeface="Calibri" panose="020F0502020204030204" pitchFamily="34" charset="0"/>
              </a:rPr>
              <a:t>. </a:t>
            </a:r>
            <a:endParaRPr lang="en-US" sz="2400" dirty="0">
              <a:solidFill>
                <a:srgbClr val="FFFF00"/>
              </a:solidFill>
              <a:latin typeface="Arial" panose="020B0604020202020204" pitchFamily="34" charset="0"/>
              <a:ea typeface="Calibri" panose="020F0502020204030204" pitchFamily="34" charset="0"/>
            </a:endParaRPr>
          </a:p>
          <a:p>
            <a:pPr marL="0" marR="0" indent="0">
              <a:spcBef>
                <a:spcPts val="0"/>
              </a:spcBef>
              <a:spcAft>
                <a:spcPts val="3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dirty="0">
                <a:solidFill>
                  <a:srgbClr val="00B050"/>
                </a:solidFill>
                <a:latin typeface="Times New Roman" panose="02020603050405020304" pitchFamily="18" charset="0"/>
                <a:ea typeface="Calibri" panose="020F0502020204030204" pitchFamily="34" charset="0"/>
              </a:rPr>
              <a:t>													</a:t>
            </a:r>
            <a:r>
              <a:rPr lang="x-none" dirty="0">
                <a:solidFill>
                  <a:srgbClr val="00B050"/>
                </a:solidFill>
                <a:latin typeface="Times New Roman" panose="02020603050405020304" pitchFamily="18" charset="0"/>
                <a:ea typeface="Calibri" panose="020F0502020204030204" pitchFamily="34" charset="0"/>
              </a:rPr>
              <a:t>(Exodus 15:26 LITV)</a:t>
            </a:r>
            <a:endParaRPr lang="en-US" sz="2400" dirty="0">
              <a:solidFill>
                <a:srgbClr val="00B050"/>
              </a:solidFill>
              <a:latin typeface="Arial" panose="020B0604020202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25251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44" y="711056"/>
            <a:ext cx="10972800" cy="1143000"/>
          </a:xfrm>
        </p:spPr>
        <p:txBody>
          <a:bodyPr/>
          <a:lstStyle/>
          <a:p>
            <a:r>
              <a:rPr lang="en-US" b="1" dirty="0">
                <a:solidFill>
                  <a:srgbClr val="FFC000"/>
                </a:solidFill>
              </a:rPr>
              <a:t>Intelligence</a:t>
            </a:r>
          </a:p>
        </p:txBody>
      </p:sp>
      <p:sp>
        <p:nvSpPr>
          <p:cNvPr id="3" name="Content Placeholder 2"/>
          <p:cNvSpPr>
            <a:spLocks noGrp="1"/>
          </p:cNvSpPr>
          <p:nvPr>
            <p:ph idx="1"/>
          </p:nvPr>
        </p:nvSpPr>
        <p:spPr>
          <a:xfrm>
            <a:off x="663633" y="2618509"/>
            <a:ext cx="10972800" cy="3275215"/>
          </a:xfrm>
        </p:spPr>
        <p:txBody>
          <a:bodyPr/>
          <a:lstStyle/>
          <a:p>
            <a:pPr marL="0" indent="0">
              <a:buNone/>
            </a:pPr>
            <a:r>
              <a:rPr lang="en-US" dirty="0">
                <a:solidFill>
                  <a:srgbClr val="FFFF00"/>
                </a:solidFill>
              </a:rPr>
              <a:t>And Jehovah shall make you the head, and not the tail. And you shall be only above, and you shall not be beneath, if you heed the commandments of Jehovah your God, which I am commanding you today, to be careful to do them. </a:t>
            </a:r>
          </a:p>
          <a:p>
            <a:pPr marL="0" indent="0">
              <a:buNone/>
            </a:pPr>
            <a:r>
              <a:rPr lang="en-US" dirty="0">
                <a:solidFill>
                  <a:srgbClr val="00B050"/>
                </a:solidFill>
              </a:rPr>
              <a:t>						(Deuteronomy 28:13 LITV)</a:t>
            </a:r>
          </a:p>
          <a:p>
            <a:pPr marL="0" indent="0">
              <a:buNone/>
            </a:pPr>
            <a:endParaRPr lang="en-US" dirty="0"/>
          </a:p>
        </p:txBody>
      </p:sp>
    </p:spTree>
    <p:extLst>
      <p:ext uri="{BB962C8B-B14F-4D97-AF65-F5344CB8AC3E}">
        <p14:creationId xmlns:p14="http://schemas.microsoft.com/office/powerpoint/2010/main" val="41763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123584"/>
          </a:xfrm>
        </p:spPr>
        <p:txBody>
          <a:bodyPr>
            <a:normAutofit/>
          </a:bodyPr>
          <a:lstStyle/>
          <a:p>
            <a:r>
              <a:rPr lang="en-US" dirty="0">
                <a:solidFill>
                  <a:srgbClr val="FFC000"/>
                </a:solidFill>
              </a:rPr>
              <a:t>On what points did the Devil particularly tempt the Jews in the Old Testament?</a:t>
            </a:r>
          </a:p>
        </p:txBody>
      </p:sp>
      <p:sp>
        <p:nvSpPr>
          <p:cNvPr id="3" name="Content Placeholder 2"/>
          <p:cNvSpPr>
            <a:spLocks noGrp="1"/>
          </p:cNvSpPr>
          <p:nvPr>
            <p:ph idx="1"/>
          </p:nvPr>
        </p:nvSpPr>
        <p:spPr>
          <a:xfrm>
            <a:off x="609600" y="2552007"/>
            <a:ext cx="10972800" cy="3424844"/>
          </a:xfrm>
        </p:spPr>
        <p:txBody>
          <a:bodyPr>
            <a:normAutofit/>
          </a:bodyPr>
          <a:lstStyle/>
          <a:p>
            <a:pPr marL="0" indent="0" algn="ctr">
              <a:buNone/>
            </a:pPr>
            <a:r>
              <a:rPr lang="en-US" sz="4000" dirty="0">
                <a:solidFill>
                  <a:srgbClr val="FFFF00"/>
                </a:solidFill>
              </a:rPr>
              <a:t>The Fourth and Seventh Commandments</a:t>
            </a:r>
          </a:p>
          <a:p>
            <a:pPr marL="0" indent="0" algn="ctr">
              <a:buNone/>
            </a:pPr>
            <a:endParaRPr lang="en-US" sz="4000" dirty="0">
              <a:solidFill>
                <a:srgbClr val="FFFF00"/>
              </a:solidFill>
            </a:endParaRPr>
          </a:p>
          <a:p>
            <a:pPr marL="0" indent="0">
              <a:buNone/>
            </a:pPr>
            <a:r>
              <a:rPr lang="en-US" sz="4000" dirty="0">
                <a:solidFill>
                  <a:srgbClr val="FFFF00"/>
                </a:solidFill>
              </a:rPr>
              <a:t>The author of </a:t>
            </a:r>
            <a:r>
              <a:rPr lang="en-US" sz="4000" dirty="0">
                <a:solidFill>
                  <a:srgbClr val="FF0000"/>
                </a:solidFill>
              </a:rPr>
              <a:t>disease</a:t>
            </a:r>
            <a:r>
              <a:rPr lang="en-US" sz="4000" dirty="0">
                <a:solidFill>
                  <a:srgbClr val="FFFF00"/>
                </a:solidFill>
              </a:rPr>
              <a:t> and misery will assail men </a:t>
            </a:r>
            <a:r>
              <a:rPr lang="en-US" sz="4000" u="sng" dirty="0">
                <a:solidFill>
                  <a:srgbClr val="FFFF00"/>
                </a:solidFill>
              </a:rPr>
              <a:t>where he can have the greatest success.</a:t>
            </a:r>
            <a:r>
              <a:rPr lang="en-US" sz="4000" dirty="0">
                <a:solidFill>
                  <a:srgbClr val="FFFF00"/>
                </a:solidFill>
              </a:rPr>
              <a:t>  </a:t>
            </a:r>
            <a:r>
              <a:rPr lang="en-US" sz="4000" dirty="0">
                <a:solidFill>
                  <a:srgbClr val="00B050"/>
                </a:solidFill>
              </a:rPr>
              <a:t>(PP. 378)</a:t>
            </a:r>
          </a:p>
        </p:txBody>
      </p:sp>
    </p:spTree>
    <p:extLst>
      <p:ext uri="{BB962C8B-B14F-4D97-AF65-F5344CB8AC3E}">
        <p14:creationId xmlns:p14="http://schemas.microsoft.com/office/powerpoint/2010/main" val="13717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79736"/>
            <a:ext cx="10972800" cy="2767820"/>
          </a:xfrm>
        </p:spPr>
        <p:txBody>
          <a:bodyPr/>
          <a:lstStyle/>
          <a:p>
            <a:r>
              <a:rPr lang="en-US" dirty="0">
                <a:solidFill>
                  <a:srgbClr val="FFC000"/>
                </a:solidFill>
              </a:rPr>
              <a:t>Have SDA’s misunderstood the reason for the Sabbath?</a:t>
            </a:r>
          </a:p>
        </p:txBody>
      </p:sp>
      <p:sp>
        <p:nvSpPr>
          <p:cNvPr id="3" name="Content Placeholder 2"/>
          <p:cNvSpPr>
            <a:spLocks noGrp="1"/>
          </p:cNvSpPr>
          <p:nvPr>
            <p:ph idx="1"/>
          </p:nvPr>
        </p:nvSpPr>
        <p:spPr>
          <a:xfrm>
            <a:off x="609600" y="4775662"/>
            <a:ext cx="10972800" cy="1350502"/>
          </a:xfrm>
        </p:spPr>
        <p:txBody>
          <a:bodyPr/>
          <a:lstStyle/>
          <a:p>
            <a:endParaRPr lang="en-US" dirty="0"/>
          </a:p>
        </p:txBody>
      </p:sp>
    </p:spTree>
    <p:extLst>
      <p:ext uri="{BB962C8B-B14F-4D97-AF65-F5344CB8AC3E}">
        <p14:creationId xmlns:p14="http://schemas.microsoft.com/office/powerpoint/2010/main" val="172130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1981200" y="457200"/>
            <a:ext cx="8229600" cy="5943600"/>
          </a:xfrm>
        </p:spPr>
        <p:txBody>
          <a:bodyPr anchor="ctr">
            <a:normAutofit/>
          </a:bodyPr>
          <a:lstStyle/>
          <a:p>
            <a:pPr>
              <a:buNone/>
            </a:pPr>
            <a:r>
              <a:rPr lang="en-US" sz="2400" dirty="0">
                <a:solidFill>
                  <a:srgbClr val="FFFF00"/>
                </a:solidFill>
              </a:rPr>
              <a:t>The important point assumed is that the Law is </a:t>
            </a:r>
            <a:r>
              <a:rPr lang="en-US" sz="2400" u="sng" dirty="0">
                <a:solidFill>
                  <a:srgbClr val="FFFF00"/>
                </a:solidFill>
              </a:rPr>
              <a:t>not</a:t>
            </a:r>
            <a:r>
              <a:rPr lang="en-US" sz="2400" dirty="0">
                <a:solidFill>
                  <a:srgbClr val="FFFF00"/>
                </a:solidFill>
              </a:rPr>
              <a:t> based </a:t>
            </a:r>
            <a:r>
              <a:rPr lang="en-US" sz="2400" u="sng" dirty="0">
                <a:solidFill>
                  <a:srgbClr val="FFFF00"/>
                </a:solidFill>
              </a:rPr>
              <a:t>in the physical creation </a:t>
            </a:r>
            <a:r>
              <a:rPr lang="en-US" sz="2400" dirty="0">
                <a:solidFill>
                  <a:srgbClr val="FFFF00"/>
                </a:solidFill>
              </a:rPr>
              <a:t>itself…. Like a traffic speed limit posted on city roads that are changed at the whim of the city council.</a:t>
            </a:r>
          </a:p>
          <a:p>
            <a:pPr>
              <a:buNone/>
            </a:pPr>
            <a:r>
              <a:rPr lang="en-US" sz="2400" dirty="0">
                <a:solidFill>
                  <a:srgbClr val="FFFF00"/>
                </a:solidFill>
              </a:rPr>
              <a:t>But what if the Law is actually based in the physical creation itself?……..</a:t>
            </a:r>
            <a:r>
              <a:rPr lang="en-US" sz="2400" u="sng" dirty="0">
                <a:solidFill>
                  <a:srgbClr val="FFFF00"/>
                </a:solidFill>
              </a:rPr>
              <a:t>in the way that things</a:t>
            </a:r>
            <a:r>
              <a:rPr lang="en-US" sz="2400" dirty="0">
                <a:solidFill>
                  <a:srgbClr val="FFFF00"/>
                </a:solidFill>
              </a:rPr>
              <a:t> </a:t>
            </a:r>
            <a:r>
              <a:rPr lang="en-US" sz="2400" u="sng" dirty="0">
                <a:solidFill>
                  <a:srgbClr val="FFFF00"/>
                </a:solidFill>
              </a:rPr>
              <a:t>were created to work in the first place</a:t>
            </a:r>
            <a:r>
              <a:rPr lang="en-US" sz="2400" dirty="0">
                <a:solidFill>
                  <a:srgbClr val="FFFF00"/>
                </a:solidFill>
              </a:rPr>
              <a:t> as suggested in:</a:t>
            </a:r>
          </a:p>
          <a:p>
            <a:pPr>
              <a:buNone/>
            </a:pPr>
            <a:r>
              <a:rPr lang="en-US" sz="2400" dirty="0">
                <a:solidFill>
                  <a:srgbClr val="FFFF00"/>
                </a:solidFill>
              </a:rPr>
              <a:t>Think not that I am come to destroy the law, or the prophets: I am not come to destroy, but to fulfill.  For truly I say to you, </a:t>
            </a:r>
            <a:r>
              <a:rPr lang="en-US" sz="2400" u="sng" dirty="0">
                <a:solidFill>
                  <a:srgbClr val="FFFF00"/>
                </a:solidFill>
              </a:rPr>
              <a:t>Till heaven and earth pass, one stroke or one pronunciation mark shall in no wise pass from the law, till all be fulfilled</a:t>
            </a:r>
            <a:r>
              <a:rPr lang="en-US" sz="2400" dirty="0">
                <a:solidFill>
                  <a:srgbClr val="FFFF00"/>
                </a:solidFill>
              </a:rPr>
              <a:t>.</a:t>
            </a:r>
          </a:p>
          <a:p>
            <a:pPr>
              <a:buNone/>
            </a:pPr>
            <a:r>
              <a:rPr lang="en-US" sz="2400" dirty="0">
                <a:solidFill>
                  <a:srgbClr val="FFFF00"/>
                </a:solidFill>
              </a:rPr>
              <a:t>                                                                       </a:t>
            </a:r>
            <a:r>
              <a:rPr lang="en-US" sz="2400" dirty="0">
                <a:solidFill>
                  <a:srgbClr val="92D050"/>
                </a:solidFill>
              </a:rPr>
              <a:t>(Matthew 5:17-18 AKJV)</a:t>
            </a:r>
          </a:p>
          <a:p>
            <a:endParaRPr lang="en-US" sz="2400" dirty="0"/>
          </a:p>
        </p:txBody>
      </p:sp>
    </p:spTree>
    <p:extLst>
      <p:ext uri="{BB962C8B-B14F-4D97-AF65-F5344CB8AC3E}">
        <p14:creationId xmlns:p14="http://schemas.microsoft.com/office/powerpoint/2010/main" val="173723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4CA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901" y="2028623"/>
            <a:ext cx="10662198" cy="2419474"/>
          </a:xfrm>
        </p:spPr>
      </p:pic>
      <p:sp>
        <p:nvSpPr>
          <p:cNvPr id="5" name="TextBox 4"/>
          <p:cNvSpPr txBox="1"/>
          <p:nvPr/>
        </p:nvSpPr>
        <p:spPr>
          <a:xfrm>
            <a:off x="4327467" y="6334298"/>
            <a:ext cx="3537066" cy="307777"/>
          </a:xfrm>
          <a:prstGeom prst="rect">
            <a:avLst/>
          </a:prstGeom>
          <a:noFill/>
        </p:spPr>
        <p:txBody>
          <a:bodyPr wrap="square" rtlCol="0">
            <a:spAutoFit/>
          </a:bodyPr>
          <a:lstStyle/>
          <a:p>
            <a:pPr algn="ctr"/>
            <a:r>
              <a:rPr lang="en-US" sz="1400" dirty="0">
                <a:solidFill>
                  <a:srgbClr val="FF0000"/>
                </a:solidFill>
              </a:rPr>
              <a:t>CHRONOBIOLOGY INTERNATIONAL. Nov 2016</a:t>
            </a:r>
          </a:p>
        </p:txBody>
      </p:sp>
    </p:spTree>
    <p:extLst>
      <p:ext uri="{BB962C8B-B14F-4D97-AF65-F5344CB8AC3E}">
        <p14:creationId xmlns:p14="http://schemas.microsoft.com/office/powerpoint/2010/main" val="109314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595" y="-56216"/>
            <a:ext cx="10972800" cy="1143000"/>
          </a:xfrm>
        </p:spPr>
        <p:txBody>
          <a:bodyPr/>
          <a:lstStyle/>
          <a:p>
            <a:endParaRPr lang="en-US"/>
          </a:p>
        </p:txBody>
      </p:sp>
      <p:sp>
        <p:nvSpPr>
          <p:cNvPr id="3" name="Content Placeholder 2"/>
          <p:cNvSpPr>
            <a:spLocks noGrp="1"/>
          </p:cNvSpPr>
          <p:nvPr>
            <p:ph idx="1"/>
          </p:nvPr>
        </p:nvSpPr>
        <p:spPr>
          <a:xfrm>
            <a:off x="1096587" y="1528924"/>
            <a:ext cx="10972800" cy="4525963"/>
          </a:xfrm>
        </p:spPr>
        <p:txBody>
          <a:bodyPr/>
          <a:lstStyle/>
          <a:p>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3125901" y="1220487"/>
            <a:ext cx="6258187" cy="4421723"/>
          </a:xfrm>
          <a:prstGeom prst="rect">
            <a:avLst/>
          </a:prstGeom>
        </p:spPr>
        <p:txBody>
          <a:bodyPr wrap="square">
            <a:spAutoFit/>
          </a:bodyPr>
          <a:lstStyle/>
          <a:p>
            <a:pPr>
              <a:lnSpc>
                <a:spcPct val="107000"/>
              </a:lnSpc>
            </a:pPr>
            <a:r>
              <a:rPr lang="en-US" sz="2400" dirty="0">
                <a:solidFill>
                  <a:srgbClr val="FFFF00"/>
                </a:solidFill>
                <a:latin typeface="AdvOT46dcae81"/>
                <a:ea typeface="Calibri" panose="020F0502020204030204" pitchFamily="34" charset="0"/>
                <a:cs typeface="AdvOT46dcae81"/>
              </a:rPr>
              <a:t>We hypothesize the 7 d time structure of human beings is </a:t>
            </a:r>
            <a:r>
              <a:rPr lang="en-US" sz="2400" dirty="0">
                <a:solidFill>
                  <a:srgbClr val="FF0000"/>
                </a:solidFill>
                <a:latin typeface="AdvOT46dcae81"/>
                <a:ea typeface="Calibri" panose="020F0502020204030204" pitchFamily="34" charset="0"/>
                <a:cs typeface="AdvOT46dcae81"/>
              </a:rPr>
              <a:t>endogenous in origin </a:t>
            </a:r>
            <a:r>
              <a:rPr lang="en-US" sz="2400" dirty="0">
                <a:solidFill>
                  <a:srgbClr val="FFFF00"/>
                </a:solidFill>
                <a:latin typeface="AdvOT46dcae81+20"/>
                <a:ea typeface="Calibri" panose="020F0502020204030204" pitchFamily="34" charset="0"/>
                <a:cs typeface="AdvOT46dcae81+20"/>
              </a:rPr>
              <a:t>– </a:t>
            </a:r>
            <a:r>
              <a:rPr lang="en-US" sz="2400" dirty="0">
                <a:solidFill>
                  <a:srgbClr val="FFFF00"/>
                </a:solidFill>
                <a:latin typeface="AdvOT46dcae81"/>
                <a:ea typeface="Calibri" panose="020F0502020204030204" pitchFamily="34" charset="0"/>
                <a:cs typeface="AdvOT46dcae81"/>
              </a:rPr>
              <a:t>a hypothesis that is affirmed by a wide array of evidence </a:t>
            </a:r>
            <a:r>
              <a:rPr lang="en-US" sz="2400" dirty="0">
                <a:solidFill>
                  <a:srgbClr val="FFFF00"/>
                </a:solidFill>
                <a:latin typeface="AdvOT46dcae81+20"/>
                <a:ea typeface="Calibri" panose="020F0502020204030204" pitchFamily="34" charset="0"/>
                <a:cs typeface="AdvOT46dcae81+20"/>
              </a:rPr>
              <a:t>– </a:t>
            </a:r>
            <a:r>
              <a:rPr lang="en-US" sz="2400" dirty="0">
                <a:solidFill>
                  <a:srgbClr val="FFFF00"/>
                </a:solidFill>
                <a:latin typeface="AdvOT46dcae81"/>
                <a:ea typeface="Calibri" panose="020F0502020204030204" pitchFamily="34" charset="0"/>
                <a:cs typeface="AdvOT46dcae81"/>
              </a:rPr>
              <a:t>and </a:t>
            </a:r>
            <a:r>
              <a:rPr lang="en-US" sz="2400" dirty="0">
                <a:solidFill>
                  <a:srgbClr val="FF0000"/>
                </a:solidFill>
                <a:latin typeface="AdvOT46dcae81"/>
                <a:ea typeface="Calibri" panose="020F0502020204030204" pitchFamily="34" charset="0"/>
                <a:cs typeface="AdvOT46dcae81"/>
              </a:rPr>
              <a:t>synchronized by sociocultural factors </a:t>
            </a:r>
            <a:r>
              <a:rPr lang="en-US" sz="2400" dirty="0">
                <a:solidFill>
                  <a:srgbClr val="FFFF00"/>
                </a:solidFill>
                <a:latin typeface="AdvOT46dcae81"/>
                <a:ea typeface="Calibri" panose="020F0502020204030204" pitchFamily="34" charset="0"/>
                <a:cs typeface="AdvOT46dcae81"/>
              </a:rPr>
              <a:t>linked to the Saturday (Hebrews) or Sunday (Christian) holy day of rest. We also hypothesize they are representative, at least in part, of the biological requirement for </a:t>
            </a:r>
            <a:r>
              <a:rPr lang="en-US" sz="2400" dirty="0">
                <a:solidFill>
                  <a:srgbClr val="FF0000"/>
                </a:solidFill>
                <a:latin typeface="AdvOT46dcae81"/>
                <a:ea typeface="Calibri" panose="020F0502020204030204" pitchFamily="34" charset="0"/>
                <a:cs typeface="AdvOT46dcae81"/>
              </a:rPr>
              <a:t>rest and repair 1 day each 7 d</a:t>
            </a:r>
            <a:r>
              <a:rPr lang="en-US" sz="2400" dirty="0">
                <a:solidFill>
                  <a:srgbClr val="FFFF00"/>
                </a:solidFill>
                <a:latin typeface="AdvOT46dcae81"/>
                <a:ea typeface="Calibri" panose="020F0502020204030204" pitchFamily="34" charset="0"/>
                <a:cs typeface="AdvOT46dcae81"/>
              </a:rPr>
              <a:t>, just as the circadian time structure is representative, in part, of the biological need for rest and repair each 24 h.</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7622978"/>
      </p:ext>
    </p:extLst>
  </p:cSld>
  <p:clrMapOvr>
    <a:masterClrMapping/>
  </p:clrMapOvr>
</p:sld>
</file>

<file path=ppt/theme/theme1.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1302</Words>
  <Application>Microsoft Office PowerPoint</Application>
  <PresentationFormat>Widescreen</PresentationFormat>
  <Paragraphs>48</Paragraphs>
  <Slides>25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AdvOT46dcae81</vt:lpstr>
      <vt:lpstr>AdvOT46dcae81+20</vt:lpstr>
      <vt:lpstr>AdvOT65f8a23b.I</vt:lpstr>
      <vt:lpstr>Arial</vt:lpstr>
      <vt:lpstr>Calibri</vt:lpstr>
      <vt:lpstr>Times New Roman</vt:lpstr>
      <vt:lpstr>Diet Talk</vt:lpstr>
      <vt:lpstr>SABBATH</vt:lpstr>
      <vt:lpstr>Wealth and Power</vt:lpstr>
      <vt:lpstr>Health</vt:lpstr>
      <vt:lpstr>Intelligence</vt:lpstr>
      <vt:lpstr>On what points did the Devil particularly tempt the Jews in the Old Testament?</vt:lpstr>
      <vt:lpstr>Have SDA’s misunderstood the reason for the Sabbath?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 Reviews Neuroscience volume 19 | AUGUST 2018</vt:lpstr>
      <vt:lpstr>PowerPoint Presentation</vt:lpstr>
      <vt:lpstr>Sign=Seal</vt:lpstr>
      <vt:lpstr>PowerPoint Presentation</vt:lpstr>
      <vt:lpstr>Is it possible the circaseptan rhythm prepares our brains to meet with our Creator? </vt:lpstr>
      <vt:lpstr>PowerPoint Presentation</vt:lpstr>
      <vt:lpstr>What will be the final test during the Time of Trouble?</vt:lpstr>
      <vt:lpstr>Latter Rain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Webster</dc:creator>
  <cp:lastModifiedBy>Robert Melashenko</cp:lastModifiedBy>
  <cp:revision>45</cp:revision>
  <dcterms:created xsi:type="dcterms:W3CDTF">2014-02-17T16:05:04Z</dcterms:created>
  <dcterms:modified xsi:type="dcterms:W3CDTF">2019-01-26T22:19:01Z</dcterms:modified>
</cp:coreProperties>
</file>